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697" r:id="rId5"/>
    <p:sldMasterId id="2147483709" r:id="rId6"/>
    <p:sldMasterId id="2147483722" r:id="rId7"/>
  </p:sldMasterIdLst>
  <p:notesMasterIdLst>
    <p:notesMasterId r:id="rId25"/>
  </p:notesMasterIdLst>
  <p:sldIdLst>
    <p:sldId id="612" r:id="rId8"/>
    <p:sldId id="315" r:id="rId9"/>
    <p:sldId id="316" r:id="rId10"/>
    <p:sldId id="367" r:id="rId11"/>
    <p:sldId id="356" r:id="rId12"/>
    <p:sldId id="613" r:id="rId13"/>
    <p:sldId id="604" r:id="rId14"/>
    <p:sldId id="363" r:id="rId15"/>
    <p:sldId id="390" r:id="rId16"/>
    <p:sldId id="391" r:id="rId17"/>
    <p:sldId id="325" r:id="rId18"/>
    <p:sldId id="278" r:id="rId19"/>
    <p:sldId id="614" r:id="rId20"/>
    <p:sldId id="281" r:id="rId21"/>
    <p:sldId id="282" r:id="rId22"/>
    <p:sldId id="388" r:id="rId23"/>
    <p:sldId id="57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5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86426" autoAdjust="0"/>
  </p:normalViewPr>
  <p:slideViewPr>
    <p:cSldViewPr>
      <p:cViewPr varScale="1">
        <p:scale>
          <a:sx n="59" d="100"/>
          <a:sy n="59" d="100"/>
        </p:scale>
        <p:origin x="1374" y="72"/>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C486B1CB-47C8-4550-91F6-2B9437409E75}" type="datetimeFigureOut">
              <a:rPr lang="en-US"/>
              <a:t>11/21/2021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9BBBCCF8-B461-48D3-B684-2B236B805BA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488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35852"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zh-CN" altLang="en-US" noProof="0"/>
              <a:t>单击此处编辑母版标题样式</a:t>
            </a:r>
          </a:p>
        </p:txBody>
      </p:sp>
      <p:sp>
        <p:nvSpPr>
          <p:cNvPr id="35853"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zh-CN" altLang="en-US" noProof="0"/>
              <a:t>单击此处编辑母版副标题样式</a:t>
            </a:r>
          </a:p>
        </p:txBody>
      </p:sp>
      <p:sp>
        <p:nvSpPr>
          <p:cNvPr id="11" name="Rectangle 9"/>
          <p:cNvSpPr>
            <a:spLocks noGrp="1" noChangeArrowheads="1"/>
          </p:cNvSpPr>
          <p:nvPr>
            <p:ph type="dt" sz="half" idx="10"/>
          </p:nvPr>
        </p:nvSpPr>
        <p:spPr/>
        <p:txBody>
          <a:bodyPr/>
          <a:lstStyle>
            <a:lvl1pPr>
              <a:defRPr/>
            </a:lvl1pPr>
          </a:lstStyle>
          <a:p>
            <a:pPr>
              <a:defRPr/>
            </a:pPr>
            <a:endParaRPr lang="en-US" altLang="zh-CN"/>
          </a:p>
        </p:txBody>
      </p:sp>
      <p:sp>
        <p:nvSpPr>
          <p:cNvPr id="12" name="Rectangle 10"/>
          <p:cNvSpPr>
            <a:spLocks noGrp="1" noChangeArrowheads="1"/>
          </p:cNvSpPr>
          <p:nvPr>
            <p:ph type="ftr" sz="quarter" idx="11"/>
          </p:nvPr>
        </p:nvSpPr>
        <p:spPr/>
        <p:txBody>
          <a:bodyPr/>
          <a:lstStyle>
            <a:lvl1pPr>
              <a:defRPr/>
            </a:lvl1pPr>
          </a:lstStyle>
          <a:p>
            <a:pPr>
              <a:defRPr/>
            </a:pPr>
            <a:endParaRPr lang="en-US" altLang="zh-CN"/>
          </a:p>
        </p:txBody>
      </p:sp>
      <p:sp>
        <p:nvSpPr>
          <p:cNvPr id="13" name="Rectangle 11"/>
          <p:cNvSpPr>
            <a:spLocks noGrp="1" noChangeArrowheads="1"/>
          </p:cNvSpPr>
          <p:nvPr>
            <p:ph type="sldNum" sz="quarter" idx="12"/>
          </p:nvPr>
        </p:nvSpPr>
        <p:spPr/>
        <p:txBody>
          <a:bodyPr/>
          <a:lstStyle>
            <a:lvl1pPr>
              <a:defRPr/>
            </a:lvl1pPr>
          </a:lstStyle>
          <a:p>
            <a:pPr>
              <a:defRPr/>
            </a:pPr>
            <a:fld id="{20BC4A2D-1433-4761-BC71-98BC28790FDA}"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92766367-DC5A-4B78-8985-4D66B3789DC9}"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A0F82CE-C4D1-4C89-B092-FD8F7EBF482D}"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4C31C-4F91-4E1B-B44F-EAFC3053EA9F}"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C4C31C-4F91-4E1B-B44F-EAFC3053EA9F}"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C31C-4F91-4E1B-B44F-EAFC3053EA9F}"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DE30AF19-BA6D-4C9F-B10A-C6CB9800500A}"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E2A3-6FFE-40C9-878E-6AA22F763C7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7DD298B-6FCE-474F-B5C4-1DE124AC0847}"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A32F08C-6C93-41F9-B28A-917701CC331D}"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AB0C0DC-C768-4153-A7E1-322EAD8371AD}"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4A96F152-47F1-402D-9B9E-C893D1B622CC}" type="slidenum">
              <a:rPr lang="en-US" altLang="en-US"/>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9B0C27D-B9D5-4A8C-BBC0-70C5FCFFE9FE}" type="slidenum">
              <a:rPr lang="en-US" altLang="en-US"/>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288A6605-8438-4B64-BC06-B00F5A6F664E}" type="slidenum">
              <a:rPr lang="en-US" altLang="en-US"/>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2631C0F5-DE2A-4330-AB27-9639E7E52716}"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3DA4A51A-13A7-4D9C-8525-DF8DE3F29AC7}"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F2A3016-ECCA-4D1F-885E-1699C5DB571B}" type="slidenum">
              <a:rPr lang="en-US" altLang="en-US"/>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D7CDAF1-C849-4060-B47F-9D5F7EBD9CE8}" type="slidenum">
              <a:rPr lang="en-US" altLang="en-US"/>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C0FC545-308C-476F-86EA-8BC4622A1708}" type="slidenum">
              <a:rPr lang="en-US" altLang="en-US"/>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F17693-5F63-433F-AB2C-00237BA04E85}" type="slidenum">
              <a:rPr lang="en-US" altLang="en-US"/>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6EAC758E-154A-4683-BCAE-26A543C26B80}" type="slidenum">
              <a:rPr lang="en-US" altLang="en-US"/>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4D251A9-6011-47AD-9E65-53E6E0B7B83E}"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251A9-6011-47AD-9E65-53E6E0B7B83E}"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251A9-6011-47AD-9E65-53E6E0B7B83E}"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251A9-6011-47AD-9E65-53E6E0B7B83E}"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13A47-0184-466F-AC84-7870C7D70998}" type="slidenum">
              <a:rPr lang="zh-CN" altLang="en-US"/>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251A9-6011-47AD-9E65-53E6E0B7B83E}"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51A9-6011-47AD-9E65-53E6E0B7B83E}"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D251A9-6011-47AD-9E65-53E6E0B7B83E}"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251A9-6011-47AD-9E65-53E6E0B7B83E}"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987D0-339C-4000-B82D-242F05717106}"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A8FF61-775B-4FF6-9D0A-B5AE401753F2}" type="datetimeFigureOut">
              <a:rPr lang="en-US"/>
              <a:t>11/21/2021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4E87B1-0A70-461D-91A2-537180850FE6}" type="slidenum">
              <a:rPr lang="en-US" altLang="en-US"/>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0F65357-CD41-4EB9-881D-7E4B7F382246}" type="datetimeFigureOut">
              <a:rPr lang="en-US"/>
              <a:t>11/21/2021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B6B461-7CEE-4D10-93B8-78A95E02202D}" type="slidenum">
              <a:rPr lang="en-US" altLang="en-US"/>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71CAF56-D255-4B45-BC3B-DAFCCA94FBF1}" type="datetimeFigureOut">
              <a:rPr lang="en-US"/>
              <a:t>11/21/2021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3F524F-CC57-47C6-88E2-73B9A9A5B181}" type="slidenum">
              <a:rPr lang="en-US" altLang="en-US"/>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E14DCF8-2F79-4EA0-87EA-DF2A5741928B}" type="datetimeFigureOut">
              <a:rPr lang="en-US"/>
              <a:t>11/21/2021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221FE2-FDF3-4F43-B4E6-A2DC9442F2BE}"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a:defRPr/>
            </a:lvl1pPr>
          </a:lstStyle>
          <a:p>
            <a:pPr>
              <a:defRPr/>
            </a:pPr>
            <a:endParaRPr lang="en-US" altLang="zh-CN"/>
          </a:p>
        </p:txBody>
      </p:sp>
      <p:sp>
        <p:nvSpPr>
          <p:cNvPr id="8" name="Rectangle 10"/>
          <p:cNvSpPr>
            <a:spLocks noGrp="1" noChangeArrowheads="1"/>
          </p:cNvSpPr>
          <p:nvPr>
            <p:ph type="ftr" sz="quarter" idx="11"/>
          </p:nvPr>
        </p:nvSpPr>
        <p:spPr/>
        <p:txBody>
          <a:bodyPr/>
          <a:lstStyle>
            <a:lvl1pPr>
              <a:defRPr/>
            </a:lvl1pPr>
          </a:lstStyle>
          <a:p>
            <a:pPr>
              <a:defRPr/>
            </a:pPr>
            <a:endParaRPr lang="en-US" altLang="zh-CN"/>
          </a:p>
        </p:txBody>
      </p:sp>
      <p:sp>
        <p:nvSpPr>
          <p:cNvPr id="9" name="Rectangle 11"/>
          <p:cNvSpPr>
            <a:spLocks noGrp="1" noChangeArrowheads="1"/>
          </p:cNvSpPr>
          <p:nvPr>
            <p:ph type="sldNum" sz="quarter" idx="12"/>
          </p:nvPr>
        </p:nvSpPr>
        <p:spPr/>
        <p:txBody>
          <a:bodyPr/>
          <a:lstStyle>
            <a:lvl1pPr>
              <a:defRPr/>
            </a:lvl1pPr>
          </a:lstStyle>
          <a:p>
            <a:pPr>
              <a:defRPr/>
            </a:pPr>
            <a:fld id="{ABD8CAE8-1372-447E-8887-65E6BBAE82BB}" type="slidenum">
              <a:rPr lang="zh-CN" altLang="en-US"/>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17C7FCF-760B-4FFA-9462-E21FEDE89F98}" type="datetimeFigureOut">
              <a:rPr lang="en-US"/>
              <a:t>11/21/2021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6DE1A3-8A79-416F-BE97-A44E992F87C5}" type="slidenum">
              <a:rPr lang="en-US" altLang="en-US"/>
              <a:t>‹#›</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F688CF-7AB0-4BC7-90BE-C3EDB1BCCE04}" type="datetimeFigureOut">
              <a:rPr lang="en-US"/>
              <a:t>11/21/2021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542367-68DD-4624-B3EB-0DC96CF1EC4C}" type="slidenum">
              <a:rPr lang="en-US" altLang="en-US"/>
              <a:t>‹#›</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21554E-2124-4C97-B07A-28342864CC55}" type="datetimeFigureOut">
              <a:rPr lang="en-US"/>
              <a:t>11/21/2021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9944E-6601-4F29-A239-313153476ACB}" type="slidenum">
              <a:rPr lang="en-US" altLang="en-US"/>
              <a:t>‹#›</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76CC69-0B03-4952-95E3-7982F5F9746B}" type="datetimeFigureOut">
              <a:rPr lang="en-US"/>
              <a:t>11/21/2021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9A2571-3CBA-45B5-AF0A-5B02E63D531C}" type="slidenum">
              <a:rPr lang="en-US" altLang="en-US"/>
              <a:t>‹#›</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C7585B-CE04-49C2-9168-2A210B872307}" type="datetimeFigureOut">
              <a:rPr lang="en-US"/>
              <a:t>11/21/2021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A1CE10-F6BF-4008-AB70-D52A23344AF3}" type="slidenum">
              <a:rPr lang="en-US" altLang="en-US"/>
              <a:t>‹#›</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BF22E-588D-4997-A4F6-E125ECABD686}" type="datetimeFigureOut">
              <a:rPr lang="en-US"/>
              <a:t>11/21/2021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F60D4-4927-4C0B-8421-9BA4C98CB8CD}" type="slidenum">
              <a:rPr lang="en-US" altLang="en-US"/>
              <a:t>‹#›</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B42F89-777D-4BE7-8607-35FC4C80A851}" type="datetimeFigureOut">
              <a:rPr lang="en-US"/>
              <a:t>11/21/2021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3FB47-9AA1-4628-BF94-29C3FED7A886}" type="slidenum">
              <a:rPr lang="en-US" altLang="en-US"/>
              <a:t>‹#›</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EB8F-F141-467C-A7A7-5A13985341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90FF2C5-D66D-4A6B-B9F6-2253AE5F57F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BB649C6-ED62-466E-95DF-13277F5E723D}"/>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31F8DF4F-BC93-44CA-B9B5-070C27FE30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44A29-57E3-4378-A083-9BCA0D1360A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807948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C6A5-41B2-4E2D-AD53-F5C18CEBCF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14EE5-F374-4B7F-A4ED-C9B59BC346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758B9-57EB-4E31-A438-937CDD8C22C8}"/>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E720F395-0C96-44E5-AED1-958A6CE23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F91DC-8253-4754-B449-397E0EB7AB4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457191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1FE3-EAD8-4D6D-911F-6017254710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4260332-57EB-43EB-AE05-41F886C682C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39D3C-4BD6-4E5C-A0FE-D9ABDEC4242D}"/>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A2B066F0-0AAE-4106-9C56-14B64BBE0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25CFB-A241-44ED-B00E-B28FC819960C}"/>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9611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6EB9181E-CC80-4518-ADAC-12134787BC18}" type="slidenum">
              <a:rPr lang="zh-CN" altLang="en-US"/>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C601F-5BBA-4C70-ADD7-583534A9AA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D149E-EE71-4EA1-8F09-383AF7492F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3C375-424C-4A8B-8267-4EF9E5C1B37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41D39-39DE-47EA-9049-D7969821BDFD}"/>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a:extLst>
              <a:ext uri="{FF2B5EF4-FFF2-40B4-BE49-F238E27FC236}">
                <a16:creationId xmlns:a16="http://schemas.microsoft.com/office/drawing/2014/main" id="{651BF75E-45EC-4311-8BF9-ABC8F14B0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F4FA6-A40A-4B82-A8DC-D61C1555C14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615542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299C-BEF8-43B7-B297-5C2892AB880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35932F-13FC-46B3-8300-B58544758C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7720E-8B35-4587-BF2D-6248DD34553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FC317-5FB7-481F-B940-484CD90074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E5CEA5-587A-4BA1-8D13-A707BFCF35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36947-C1C6-4AE4-88C2-141BA01BA128}"/>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8" name="Footer Placeholder 7">
            <a:extLst>
              <a:ext uri="{FF2B5EF4-FFF2-40B4-BE49-F238E27FC236}">
                <a16:creationId xmlns:a16="http://schemas.microsoft.com/office/drawing/2014/main" id="{2FE48C78-1AE8-4BC7-873A-8E85BFED7B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04515-04DC-4357-AD0F-2F42FE1E695A}"/>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720955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E3198-3234-4C11-A550-AC225D8EE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3B053-5C62-4EA9-AFDE-E8B8963F7A0E}"/>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4" name="Footer Placeholder 3">
            <a:extLst>
              <a:ext uri="{FF2B5EF4-FFF2-40B4-BE49-F238E27FC236}">
                <a16:creationId xmlns:a16="http://schemas.microsoft.com/office/drawing/2014/main" id="{FF614C40-37BD-434B-9D2F-BEC4734DF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75B2E-09DC-434A-A9B0-3603D41D322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286720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1501D-4E16-44EB-8A7B-8B18E8BE030F}"/>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3" name="Footer Placeholder 2">
            <a:extLst>
              <a:ext uri="{FF2B5EF4-FFF2-40B4-BE49-F238E27FC236}">
                <a16:creationId xmlns:a16="http://schemas.microsoft.com/office/drawing/2014/main" id="{1CD5254C-7998-4783-A281-E76BD2E504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EA7A0-7ED3-4853-8F99-B3D75455CBE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281068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A7F-E944-48EA-BE9B-24767D357B4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25F79A8-DB9D-47A0-B876-49B105A5DB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C6238A-2BAE-4F55-B40F-676B734DBE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E236C4E-3927-467E-8873-8903DC821C92}"/>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a:extLst>
              <a:ext uri="{FF2B5EF4-FFF2-40B4-BE49-F238E27FC236}">
                <a16:creationId xmlns:a16="http://schemas.microsoft.com/office/drawing/2014/main" id="{BA211DA0-D991-44E1-8F87-3C0964753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A05FD-3A41-427A-A01E-40F316E70AB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442071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B572-59D9-4276-8C19-FAC96503A8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0389071-4F93-48C8-9E0C-C84BAD955F7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00DAE2B-B4F2-495F-B358-C8521BEE15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B44FC9-1A5A-41E8-B1D4-AD01E7D3A009}"/>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6" name="Footer Placeholder 5">
            <a:extLst>
              <a:ext uri="{FF2B5EF4-FFF2-40B4-BE49-F238E27FC236}">
                <a16:creationId xmlns:a16="http://schemas.microsoft.com/office/drawing/2014/main" id="{D3EFDAB4-970B-45DA-9888-5584954E2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D1A67F-620A-47D2-82D4-538333F3EC4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437022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430D-F5F4-4DEF-893D-EB3EFC897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E0998-DCAA-4BA8-AD68-4E7E2E898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72A53-4143-4978-8FD1-B194ACB11584}"/>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45D09C31-AED8-4946-8581-6453A3328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096B6-3CEF-46EA-9D79-95BE35F8F30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505965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12FBA-7382-435D-91BC-06E52918FB1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BB53B-93E0-4498-88C3-6F93B4ADDE3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2715F-588C-446D-B8CD-5DF8AF72F24B}"/>
              </a:ext>
            </a:extLst>
          </p:cNvPr>
          <p:cNvSpPr>
            <a:spLocks noGrp="1"/>
          </p:cNvSpPr>
          <p:nvPr>
            <p:ph type="dt" sz="half" idx="10"/>
          </p:nvPr>
        </p:nvSpPr>
        <p:spPr/>
        <p:txBody>
          <a:body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95BAAA41-FF40-41FC-9671-E4B4F1F5A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E5C7D-6D51-4A69-BBF0-4572CF43A31A}"/>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848803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0EA3EC7C-2832-44AD-B604-C0DD1F0042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DEE16E-9B99-408C-820F-797D705AC6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66D84DF-4B1A-4B4F-9925-D92280E19E23}"/>
              </a:ext>
            </a:extLst>
          </p:cNvPr>
          <p:cNvSpPr>
            <a:spLocks noGrp="1" noChangeArrowheads="1"/>
          </p:cNvSpPr>
          <p:nvPr>
            <p:ph type="sldNum" sz="quarter" idx="12"/>
          </p:nvPr>
        </p:nvSpPr>
        <p:spPr>
          <a:ln/>
        </p:spPr>
        <p:txBody>
          <a:bodyPr/>
          <a:lstStyle>
            <a:lvl1pPr>
              <a:defRPr/>
            </a:lvl1pPr>
          </a:lstStyle>
          <a:p>
            <a:fld id="{66B6BDBE-C66C-4271-871E-5A77C5C0C125}" type="slidenum">
              <a:rPr lang="en-US" altLang="en-US"/>
              <a:pPr/>
              <a:t>‹#›</a:t>
            </a:fld>
            <a:endParaRPr lang="en-US" altLang="en-US"/>
          </a:p>
        </p:txBody>
      </p:sp>
    </p:spTree>
    <p:extLst>
      <p:ext uri="{BB962C8B-B14F-4D97-AF65-F5344CB8AC3E}">
        <p14:creationId xmlns:p14="http://schemas.microsoft.com/office/powerpoint/2010/main" val="32389661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11254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a:defRPr/>
            </a:lvl1pPr>
          </a:lstStyle>
          <a:p>
            <a:pPr>
              <a:defRPr/>
            </a:pPr>
            <a:endParaRPr lang="en-US" altLang="zh-CN"/>
          </a:p>
        </p:txBody>
      </p:sp>
      <p:sp>
        <p:nvSpPr>
          <p:cNvPr id="3" name="Rectangle 10"/>
          <p:cNvSpPr>
            <a:spLocks noGrp="1" noChangeArrowheads="1"/>
          </p:cNvSpPr>
          <p:nvPr>
            <p:ph type="ftr" sz="quarter" idx="11"/>
          </p:nvPr>
        </p:nvSpPr>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p:txBody>
          <a:bodyPr/>
          <a:lstStyle>
            <a:lvl1pPr>
              <a:defRPr/>
            </a:lvl1pPr>
          </a:lstStyle>
          <a:p>
            <a:pPr>
              <a:defRPr/>
            </a:pPr>
            <a:fld id="{FC1B44B2-7DEB-4F18-8EBE-97BC32A7B31E}" type="slidenum">
              <a:rPr lang="zh-CN" altLang="en-US"/>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5603690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027186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3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210957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1" name="Google Shape;41;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270440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7" name="Google Shape;47;p3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8" name="Google Shape;48;p3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9" name="Google Shape;49;p3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435940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6599927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113223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3887391" y="987426"/>
            <a:ext cx="4629150" cy="4873625"/>
          </a:xfrm>
          <a:prstGeom prst="rect">
            <a:avLst/>
          </a:prstGeom>
          <a:noFill/>
          <a:ln>
            <a:noFill/>
          </a:ln>
        </p:spPr>
      </p:sp>
      <p:sp>
        <p:nvSpPr>
          <p:cNvPr id="68" name="Google Shape;68;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3079694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30503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80505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171D0E38-F243-484D-99CB-062BEEF8D709}"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855A02DF-1154-40D4-81EE-7E471A8005A5}"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4825"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latin typeface="Arial" panose="020B0604020202020204" pitchFamily="34" charset="0"/>
              </a:defRPr>
            </a:lvl1pPr>
          </a:lstStyle>
          <a:p>
            <a:pPr>
              <a:defRPr/>
            </a:pPr>
            <a:endParaRPr lang="en-US" altLang="zh-CN"/>
          </a:p>
        </p:txBody>
      </p:sp>
      <p:sp>
        <p:nvSpPr>
          <p:cNvPr id="34826"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latin typeface="Arial" panose="020B0604020202020204" pitchFamily="34" charset="0"/>
              </a:defRPr>
            </a:lvl1pPr>
          </a:lstStyle>
          <a:p>
            <a:pPr>
              <a:defRPr/>
            </a:pPr>
            <a:endParaRPr lang="en-US" altLang="zh-CN"/>
          </a:p>
        </p:txBody>
      </p:sp>
      <p:sp>
        <p:nvSpPr>
          <p:cNvPr id="34827"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eaLnBrk="1" hangingPunct="1">
              <a:defRPr sz="1000"/>
            </a:lvl1pPr>
          </a:lstStyle>
          <a:p>
            <a:pPr>
              <a:defRPr/>
            </a:pPr>
            <a:fld id="{87AAA7F5-3340-43A7-87D6-614B782A8C99}" type="slidenum">
              <a:rPr lang="zh-CN" altLang="en-US"/>
              <a:t>‹#›</a:t>
            </a:fld>
            <a:endParaRPr lang="en-US" altLang="zh-CN"/>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11/21/2021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4D251A9-6011-47AD-9E65-53E6E0B7B83E}" type="datetimeFigureOut">
              <a:rPr lang="en-US" smtClean="0"/>
              <a:t>11/21/2021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0987D0-339C-4000-B82D-242F0571710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A082C97-0E0F-4CEA-AFF9-004379EA16CC}" type="datetimeFigureOut">
              <a:rPr lang="en-US"/>
              <a:t>11/21/2021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DCE16695-1EF6-4849-93E4-C2B06100AC9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28FB-B30F-40C2-8A70-04178FEC3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93EAF8-5FF0-4565-B5B9-7FCAEAA525F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3920D-4A09-4A0C-94A0-BA76393A4B3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11/21/2021</a:t>
            </a:fld>
            <a:endParaRPr lang="en-US"/>
          </a:p>
        </p:txBody>
      </p:sp>
      <p:sp>
        <p:nvSpPr>
          <p:cNvPr id="5" name="Footer Placeholder 4">
            <a:extLst>
              <a:ext uri="{FF2B5EF4-FFF2-40B4-BE49-F238E27FC236}">
                <a16:creationId xmlns:a16="http://schemas.microsoft.com/office/drawing/2014/main" id="{585F3975-05F3-4209-BA43-2621696C3E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5CFB7F-C40B-451B-8D27-5E626663BE4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608271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540488855"/>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1.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TextBox 2"/>
          <p:cNvSpPr txBox="1"/>
          <p:nvPr/>
        </p:nvSpPr>
        <p:spPr>
          <a:xfrm>
            <a:off x="2743200" y="1143000"/>
            <a:ext cx="4034726" cy="5835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SimSun" panose="02010600030101010101" pitchFamily="2" charset="-122"/>
                <a:cs typeface="Times New Roman" panose="02020603050405020304" pitchFamily="18" charset="0"/>
              </a:rPr>
              <a:t>MÔN GDCD LỚP 8</a:t>
            </a:r>
          </a:p>
        </p:txBody>
      </p:sp>
      <p:sp>
        <p:nvSpPr>
          <p:cNvPr id="2" name="TextBox 1"/>
          <p:cNvSpPr txBox="1"/>
          <p:nvPr/>
        </p:nvSpPr>
        <p:spPr>
          <a:xfrm>
            <a:off x="1366186" y="2505670"/>
            <a:ext cx="6411627" cy="1107996"/>
          </a:xfrm>
          <a:prstGeom prst="rect">
            <a:avLst/>
          </a:prstGeom>
          <a:solidFill>
            <a:schemeClr val="accent6">
              <a:lumMod val="20000"/>
              <a:lumOff val="8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BÀI 10: TỰ LẬP</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5056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 y="1143000"/>
            <a:ext cx="830008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just" defTabSz="685800" rtl="0" eaLnBrk="1" fontAlgn="auto" latinLnBrk="0" hangingPunct="1">
              <a:lnSpc>
                <a:spcPct val="100000"/>
              </a:lnSpc>
              <a:spcBef>
                <a:spcPts val="0"/>
              </a:spcBef>
              <a:spcAft>
                <a:spcPts val="0"/>
              </a:spcAft>
              <a:buClrTx/>
              <a:buSzTx/>
              <a:buFontTx/>
              <a:buChar char="-"/>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Nêu được thế nào là tự lập; ý nghĩa của tính tự lập</a:t>
            </a:r>
          </a:p>
          <a:p>
            <a:pPr marL="457200" marR="0" lvl="0" indent="-457200" algn="just" defTabSz="685800" rtl="0" eaLnBrk="1" fontAlgn="auto" latinLnBrk="0" hangingPunct="1">
              <a:lnSpc>
                <a:spcPct val="100000"/>
              </a:lnSpc>
              <a:spcBef>
                <a:spcPts val="0"/>
              </a:spcBef>
              <a:spcAft>
                <a:spcPts val="0"/>
              </a:spcAft>
              <a:buClrTx/>
              <a:buSzTx/>
              <a:buFontTx/>
              <a:buChar char="-"/>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Nêu được việc làm thể hiện tính tự lập và trái với tính tự lập. </a:t>
            </a:r>
            <a:endParaRPr kumimoji="0" lang="en-US" sz="27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2209800" y="352399"/>
            <a:ext cx="5036653" cy="598805"/>
          </a:xfrm>
          <a:prstGeom prst="rect">
            <a:avLst/>
          </a:prstGeom>
          <a:no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en-US" sz="3300" b="1" i="0" u="none" strike="noStrike" kern="1200" cap="none" spc="0" normalizeH="0" baseline="0" noProof="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II. </a:t>
            </a:r>
            <a:r>
              <a:rPr kumimoji="0" lang="en-US" sz="3300" b="1" i="0" u="none" strike="noStrike" kern="1200" cap="none" spc="0" normalizeH="0" baseline="0" noProof="0" dirty="0">
                <a:ln>
                  <a:noFill/>
                </a:ln>
                <a:solidFill>
                  <a:srgbClr val="FF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NỘI DUNG BÀI HỌC</a:t>
            </a:r>
          </a:p>
        </p:txBody>
      </p:sp>
      <p:sp>
        <p:nvSpPr>
          <p:cNvPr id="5" name="TextBox 4"/>
          <p:cNvSpPr txBox="1"/>
          <p:nvPr/>
        </p:nvSpPr>
        <p:spPr>
          <a:xfrm>
            <a:off x="457200" y="3089122"/>
            <a:ext cx="8300085"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685800" rtl="0" eaLnBrk="1" fontAlgn="auto" latinLnBrk="0" hangingPunct="1">
              <a:spcBef>
                <a:spcPts val="0"/>
              </a:spcBef>
              <a:spcAft>
                <a:spcPts val="0"/>
              </a:spcAft>
              <a:buClrTx/>
              <a:buSzTx/>
              <a:buFontTx/>
              <a:buNone/>
              <a:defRPr/>
            </a:pPr>
            <a:r>
              <a:rPr kumimoji="0" lang="en-US"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Cách thức thực hiện: </a:t>
            </a:r>
          </a:p>
          <a:p>
            <a:pPr marL="0" marR="0" lvl="0" indent="0" algn="just" defTabSz="685800" rtl="0" eaLnBrk="1" fontAlgn="auto" latinLnBrk="0" hangingPunct="1">
              <a:spcBef>
                <a:spcPts val="0"/>
              </a:spcBef>
              <a:spcAft>
                <a:spcPts val="0"/>
              </a:spcAft>
              <a:buClrTx/>
              <a:buSzTx/>
              <a:buFontTx/>
              <a:buNone/>
              <a:defRPr/>
            </a:pP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Tham khảo kiến thức trong SGK, </a:t>
            </a:r>
            <a:r>
              <a:rPr lang="en-US" sz="2700">
                <a:solidFill>
                  <a:prstClr val="black"/>
                </a:solidFill>
                <a:latin typeface="Times New Roman" panose="02020603050405020304" pitchFamily="18" charset="0"/>
                <a:cs typeface="Times New Roman" panose="02020603050405020304" pitchFamily="18" charset="0"/>
              </a:rPr>
              <a:t>phần Tư liệu tham khảo bên dưới, </a:t>
            </a:r>
            <a:r>
              <a:rPr kumimoji="0" lang="en-US" sz="27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thông tin trên internet, v.v., suy nghĩ và trả lời các câu hỏi của Giáo viên vào tập bài soạn hoặc giấy nháp, v.v.</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67400"/>
          </a:xfrm>
          <a:solidFill>
            <a:schemeClr val="bg1"/>
          </a:solidFill>
        </p:spPr>
        <p:txBody>
          <a:bodyPr/>
          <a:lstStyle/>
          <a:p>
            <a:pPr marL="0" indent="0" algn="l">
              <a:lnSpc>
                <a:spcPct val="150000"/>
              </a:lnSpc>
              <a:buNone/>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Học</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sinh</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tham</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dirty="0" err="1">
                <a:solidFill>
                  <a:prstClr val="black"/>
                </a:solidFill>
                <a:latin typeface="Times New Roman" panose="02020603050405020304" pitchFamily="18" charset="0"/>
                <a:cs typeface="Times New Roman" panose="02020603050405020304" pitchFamily="18" charset="0"/>
              </a:rPr>
              <a:t>khảo</a:t>
            </a:r>
            <a:r>
              <a:rPr lang="en-US" sz="2600" b="1" dirty="0">
                <a:solidFill>
                  <a:prstClr val="black"/>
                </a:solidFill>
                <a:latin typeface="Times New Roman" panose="02020603050405020304" pitchFamily="18" charset="0"/>
                <a:cs typeface="Times New Roman" panose="02020603050405020304" pitchFamily="18" charset="0"/>
              </a:rPr>
              <a:t> </a:t>
            </a:r>
            <a:r>
              <a:rPr lang="en-US" sz="2600" b="1" err="1">
                <a:solidFill>
                  <a:prstClr val="black"/>
                </a:solidFill>
                <a:latin typeface="Times New Roman" panose="02020603050405020304" pitchFamily="18" charset="0"/>
                <a:cs typeface="Times New Roman" panose="02020603050405020304" pitchFamily="18" charset="0"/>
              </a:rPr>
              <a:t>trong</a:t>
            </a:r>
            <a:r>
              <a:rPr lang="en-US" sz="2600" b="1">
                <a:solidFill>
                  <a:prstClr val="black"/>
                </a:solidFill>
                <a:latin typeface="Times New Roman" panose="02020603050405020304" pitchFamily="18" charset="0"/>
                <a:cs typeface="Times New Roman" panose="02020603050405020304" pitchFamily="18" charset="0"/>
              </a:rPr>
              <a:t> SGK, phần Tư liệu tham khảo, tra cứu thêm </a:t>
            </a:r>
            <a:r>
              <a:rPr lang="en-US" sz="2600" b="1" dirty="0" err="1">
                <a:solidFill>
                  <a:prstClr val="black"/>
                </a:solidFill>
                <a:latin typeface="Times New Roman" panose="02020603050405020304" pitchFamily="18" charset="0"/>
                <a:cs typeface="Times New Roman" panose="02020603050405020304" pitchFamily="18" charset="0"/>
              </a:rPr>
              <a:t>trên</a:t>
            </a:r>
            <a:r>
              <a:rPr lang="en-US" sz="2600" b="1" dirty="0">
                <a:solidFill>
                  <a:prstClr val="black"/>
                </a:solidFill>
                <a:latin typeface="Times New Roman" panose="02020603050405020304" pitchFamily="18" charset="0"/>
                <a:cs typeface="Times New Roman" panose="02020603050405020304" pitchFamily="18" charset="0"/>
              </a:rPr>
              <a:t> internet </a:t>
            </a:r>
            <a:r>
              <a:rPr lang="en-US" sz="2600" b="1" dirty="0" err="1">
                <a:solidFill>
                  <a:prstClr val="black"/>
                </a:solidFill>
                <a:latin typeface="Times New Roman" panose="02020603050405020304" pitchFamily="18" charset="0"/>
                <a:cs typeface="Times New Roman" panose="02020603050405020304" pitchFamily="18" charset="0"/>
              </a:rPr>
              <a:t>và</a:t>
            </a:r>
            <a:r>
              <a:rPr lang="en-US" sz="2600" b="1" dirty="0">
                <a:solidFill>
                  <a:prstClr val="black"/>
                </a:solidFill>
                <a:latin typeface="Times New Roman" panose="02020603050405020304" pitchFamily="18" charset="0"/>
                <a:cs typeface="Times New Roman" panose="02020603050405020304" pitchFamily="18" charset="0"/>
              </a:rPr>
              <a:t> t</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rả</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câu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bên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indent="0" algn="l">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hỏi 5: Em hiểu thế nào là tự lập? </a:t>
            </a:r>
          </a:p>
          <a:p>
            <a:pPr marL="0" indent="0" algn="l">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hỏi 6: Tự lập có ý nghĩa như thế nào? </a:t>
            </a:r>
          </a:p>
          <a:p>
            <a:pPr marL="0" indent="0" algn="l">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hỏi 7: Nêu ca dao, tục ngữ về tính tự lập? Giải thích? </a:t>
            </a:r>
          </a:p>
          <a:p>
            <a:pPr marL="0" indent="0" algn="l">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hỏi 8: Nêu và phê phán những biểu hiện thiếu tính tự lập trong cuộc sống mà em biết? </a:t>
            </a:r>
          </a:p>
          <a:p>
            <a:pPr marL="0" indent="0" algn="l">
              <a:lnSpc>
                <a:spcPct val="150000"/>
              </a:lnSpc>
              <a:buNone/>
            </a:pPr>
            <a:r>
              <a:rPr lang="vi-VN" sz="2600">
                <a:solidFill>
                  <a:schemeClr val="accent2">
                    <a:lumMod val="50000"/>
                  </a:schemeClr>
                </a:solidFill>
                <a:latin typeface="Times New Roman" panose="02020603050405020304" pitchFamily="18" charset="0"/>
                <a:cs typeface="Times New Roman" panose="02020603050405020304" pitchFamily="18" charset="0"/>
              </a:rPr>
              <a:t>Câu hỏi 9: Học sinh tự rèn luyện tính tự lập bằng cách nào?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p:nvPr/>
        </p:nvSpPr>
        <p:spPr>
          <a:xfrm>
            <a:off x="2445544" y="448508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296" name="Google Shape;296;p23"/>
          <p:cNvSpPr txBox="1"/>
          <p:nvPr/>
        </p:nvSpPr>
        <p:spPr>
          <a:xfrm>
            <a:off x="5360194" y="174188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297" name="Google Shape;297;p23"/>
          <p:cNvSpPr txBox="1"/>
          <p:nvPr/>
        </p:nvSpPr>
        <p:spPr>
          <a:xfrm>
            <a:off x="1816894" y="425648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298" name="Google Shape;298;p23"/>
          <p:cNvSpPr txBox="1"/>
          <p:nvPr/>
        </p:nvSpPr>
        <p:spPr>
          <a:xfrm>
            <a:off x="5417344" y="442793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299" name="Google Shape;299;p23"/>
          <p:cNvSpPr txBox="1"/>
          <p:nvPr/>
        </p:nvSpPr>
        <p:spPr>
          <a:xfrm>
            <a:off x="5245894" y="414218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pic>
        <p:nvPicPr>
          <p:cNvPr id="300" name="Google Shape;300;p23" descr="viet-bang-chan2"/>
          <p:cNvPicPr preferRelativeResize="0"/>
          <p:nvPr/>
        </p:nvPicPr>
        <p:blipFill rotWithShape="1">
          <a:blip r:embed="rId3">
            <a:alphaModFix/>
          </a:blip>
          <a:srcRect/>
          <a:stretch/>
        </p:blipFill>
        <p:spPr>
          <a:xfrm>
            <a:off x="4142503" y="2188369"/>
            <a:ext cx="4872542" cy="37147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1" name="Google Shape;301;p23"/>
          <p:cNvSpPr txBox="1"/>
          <p:nvPr/>
        </p:nvSpPr>
        <p:spPr>
          <a:xfrm>
            <a:off x="1874044" y="465653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pic>
        <p:nvPicPr>
          <p:cNvPr id="302" name="Google Shape;302;p23" descr="viet-bang-chan1"/>
          <p:cNvPicPr preferRelativeResize="0"/>
          <p:nvPr/>
        </p:nvPicPr>
        <p:blipFill rotWithShape="1">
          <a:blip r:embed="rId4">
            <a:alphaModFix/>
          </a:blip>
          <a:srcRect/>
          <a:stretch/>
        </p:blipFill>
        <p:spPr>
          <a:xfrm>
            <a:off x="149599" y="1012627"/>
            <a:ext cx="3559517" cy="251369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3" name="Google Shape;303;p23"/>
          <p:cNvSpPr txBox="1"/>
          <p:nvPr/>
        </p:nvSpPr>
        <p:spPr>
          <a:xfrm>
            <a:off x="2159794" y="191333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304" name="Google Shape;304;p23"/>
          <p:cNvSpPr txBox="1"/>
          <p:nvPr/>
        </p:nvSpPr>
        <p:spPr>
          <a:xfrm>
            <a:off x="1816894" y="2199085"/>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sp>
        <p:nvSpPr>
          <p:cNvPr id="305" name="Google Shape;305;p23"/>
          <p:cNvSpPr txBox="1"/>
          <p:nvPr/>
        </p:nvSpPr>
        <p:spPr>
          <a:xfrm>
            <a:off x="2016919" y="1365647"/>
            <a:ext cx="138113" cy="276969"/>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1800"/>
            </a:pPr>
            <a:endParaRPr sz="1350" kern="0">
              <a:solidFill>
                <a:srgbClr val="000000"/>
              </a:solidFill>
              <a:latin typeface="Arial"/>
              <a:ea typeface="Arial"/>
              <a:cs typeface="Arial"/>
              <a:sym typeface="Arial"/>
            </a:endParaRPr>
          </a:p>
        </p:txBody>
      </p:sp>
      <p:pic>
        <p:nvPicPr>
          <p:cNvPr id="306" name="Google Shape;306;p23" descr="TempImage554725165"/>
          <p:cNvPicPr preferRelativeResize="0"/>
          <p:nvPr/>
        </p:nvPicPr>
        <p:blipFill rotWithShape="1">
          <a:blip r:embed="rId5">
            <a:alphaModFix/>
          </a:blip>
          <a:srcRect/>
          <a:stretch/>
        </p:blipFill>
        <p:spPr>
          <a:xfrm>
            <a:off x="145741" y="3660874"/>
            <a:ext cx="3563375" cy="226635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7" name="Google Shape;307;p23"/>
          <p:cNvSpPr txBox="1"/>
          <p:nvPr/>
        </p:nvSpPr>
        <p:spPr>
          <a:xfrm>
            <a:off x="4171950" y="1012627"/>
            <a:ext cx="4586792" cy="1038716"/>
          </a:xfrm>
          <a:prstGeom prst="rect">
            <a:avLst/>
          </a:prstGeom>
          <a:noFill/>
          <a:ln>
            <a:noFill/>
          </a:ln>
        </p:spPr>
        <p:txBody>
          <a:bodyPr spcFirstLastPara="1" wrap="square" lIns="68569" tIns="34275" rIns="68569" bIns="34275" anchor="t" anchorCtr="0">
            <a:spAutoFit/>
          </a:bodyPr>
          <a:lstStyle/>
          <a:p>
            <a:pPr defTabSz="685800" eaLnBrk="1" fontAlgn="auto" hangingPunct="1">
              <a:spcBef>
                <a:spcPts val="0"/>
              </a:spcBef>
              <a:spcAft>
                <a:spcPts val="0"/>
              </a:spcAft>
              <a:buClr>
                <a:srgbClr val="000000"/>
              </a:buClr>
              <a:buSzPts val="2800"/>
            </a:pPr>
            <a:r>
              <a:rPr lang="en-US" sz="2100" b="1" kern="0">
                <a:solidFill>
                  <a:srgbClr val="000000"/>
                </a:solidFill>
                <a:latin typeface="Times New Roman"/>
                <a:ea typeface="Times New Roman"/>
                <a:cs typeface="Times New Roman"/>
                <a:sym typeface="Times New Roman"/>
              </a:rPr>
              <a:t>Lê Thị Thắm 11 tuổi, ở Đông Sơn, tỉnh Thanh Hóa. Giải nhất cuộc thi mỹ thuật tỉnh.</a:t>
            </a:r>
            <a:endParaRPr sz="1050" kern="0">
              <a:solidFill>
                <a:srgbClr val="000000"/>
              </a:solidFill>
              <a:latin typeface="Arial"/>
              <a:cs typeface="Arial"/>
              <a:sym typeface="Arial"/>
            </a:endParaRPr>
          </a:p>
        </p:txBody>
      </p:sp>
      <p:sp>
        <p:nvSpPr>
          <p:cNvPr id="15" name="Rectangles 3">
            <a:extLst>
              <a:ext uri="{FF2B5EF4-FFF2-40B4-BE49-F238E27FC236}">
                <a16:creationId xmlns:a16="http://schemas.microsoft.com/office/drawing/2014/main" id="{757B5FEF-BFED-4883-988B-8229485B5108}"/>
              </a:ext>
            </a:extLst>
          </p:cNvPr>
          <p:cNvSpPr/>
          <p:nvPr/>
        </p:nvSpPr>
        <p:spPr>
          <a:xfrm>
            <a:off x="145741" y="211557"/>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3" name="TextBox 2">
            <a:extLst>
              <a:ext uri="{FF2B5EF4-FFF2-40B4-BE49-F238E27FC236}">
                <a16:creationId xmlns:a16="http://schemas.microsoft.com/office/drawing/2014/main" id="{BF608510-F1CF-4A5C-9F21-62A3B7D8A609}"/>
              </a:ext>
            </a:extLst>
          </p:cNvPr>
          <p:cNvSpPr txBox="1"/>
          <p:nvPr/>
        </p:nvSpPr>
        <p:spPr>
          <a:xfrm>
            <a:off x="4619258" y="142241"/>
            <a:ext cx="4139484" cy="523220"/>
          </a:xfrm>
          <a:prstGeom prst="rect">
            <a:avLst/>
          </a:prstGeom>
          <a:solidFill>
            <a:schemeClr val="accent6">
              <a:lumMod val="40000"/>
              <a:lumOff val="60000"/>
            </a:schemeClr>
          </a:solid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Tấm gương về tính tự lập</a:t>
            </a:r>
            <a:endParaRPr lang="vi-VN"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0" name="Rectangles 3">
            <a:extLst>
              <a:ext uri="{FF2B5EF4-FFF2-40B4-BE49-F238E27FC236}">
                <a16:creationId xmlns:a16="http://schemas.microsoft.com/office/drawing/2014/main" id="{C77CB348-9E63-4137-942B-85F3EB946A5D}"/>
              </a:ext>
            </a:extLst>
          </p:cNvPr>
          <p:cNvSpPr/>
          <p:nvPr/>
        </p:nvSpPr>
        <p:spPr>
          <a:xfrm>
            <a:off x="157916" y="255784"/>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pic>
        <p:nvPicPr>
          <p:cNvPr id="1026" name="Picture 2" descr="Chung Ju Yung - Từ cậu bé nông dân 4 lần bỏ nhà trở thành người sáng lập  tập đoàn Hyundai">
            <a:extLst>
              <a:ext uri="{FF2B5EF4-FFF2-40B4-BE49-F238E27FC236}">
                <a16:creationId xmlns:a16="http://schemas.microsoft.com/office/drawing/2014/main" id="{CB88E7F7-6DF9-4E1D-9CF5-6C09D582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4875"/>
            <a:ext cx="5105400" cy="5357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0BEBDF-0B4C-4552-9CDF-21315216CE54}"/>
              </a:ext>
            </a:extLst>
          </p:cNvPr>
          <p:cNvSpPr txBox="1"/>
          <p:nvPr/>
        </p:nvSpPr>
        <p:spPr>
          <a:xfrm>
            <a:off x="5562600" y="952291"/>
            <a:ext cx="3276527" cy="5262979"/>
          </a:xfrm>
          <a:prstGeom prst="rect">
            <a:avLst/>
          </a:prstGeom>
          <a:solidFill>
            <a:schemeClr val="accent4">
              <a:lumMod val="20000"/>
              <a:lumOff val="80000"/>
            </a:schemeClr>
          </a:solidFill>
        </p:spPr>
        <p:txBody>
          <a:bodyPr wrap="square" rtlCol="0">
            <a:spAutoFit/>
          </a:bodyPr>
          <a:lstStyle/>
          <a:p>
            <a:r>
              <a:rPr lang="vi-VN" sz="2400" b="1">
                <a:latin typeface="+mj-lt"/>
              </a:rPr>
              <a:t>Chung Ju-Yung – Hành trình từ người nông dân trở thành ông chủ Tập đoàn Huyndai</a:t>
            </a:r>
            <a:endParaRPr lang="en-US" sz="2400" b="1">
              <a:latin typeface="+mj-lt"/>
            </a:endParaRPr>
          </a:p>
          <a:p>
            <a:pPr algn="just"/>
            <a:r>
              <a:rPr lang="vi-VN" sz="2400">
                <a:latin typeface="+mj-lt"/>
              </a:rPr>
              <a:t>Từ một cậu bé nông dân tay trắng và không biết gì về doanh nghiệp, Chung Ju-yung đã dựng lên đế chế Hyundai (có nghĩa “Hiện Đại”) hùng mạnh, trở thành một trong những doanh nhân đáng nể nhất lịch sử doanh nghiệp châu Á</a:t>
            </a:r>
          </a:p>
        </p:txBody>
      </p:sp>
      <p:sp>
        <p:nvSpPr>
          <p:cNvPr id="14" name="TextBox 13">
            <a:extLst>
              <a:ext uri="{FF2B5EF4-FFF2-40B4-BE49-F238E27FC236}">
                <a16:creationId xmlns:a16="http://schemas.microsoft.com/office/drawing/2014/main" id="{9E817027-7B8E-426C-ABCD-DE20E81A3CDF}"/>
              </a:ext>
            </a:extLst>
          </p:cNvPr>
          <p:cNvSpPr txBox="1"/>
          <p:nvPr/>
        </p:nvSpPr>
        <p:spPr>
          <a:xfrm>
            <a:off x="4619258" y="142241"/>
            <a:ext cx="4139484" cy="523220"/>
          </a:xfrm>
          <a:prstGeom prst="rect">
            <a:avLst/>
          </a:prstGeom>
          <a:solidFill>
            <a:schemeClr val="accent6">
              <a:lumMod val="40000"/>
              <a:lumOff val="60000"/>
            </a:schemeClr>
          </a:solid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Tấm gương về tính tự lập</a:t>
            </a:r>
            <a:endParaRPr lang="vi-VN"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53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6" descr="rua chen"/>
          <p:cNvPicPr preferRelativeResize="0"/>
          <p:nvPr/>
        </p:nvPicPr>
        <p:blipFill rotWithShape="1">
          <a:blip r:embed="rId3">
            <a:alphaModFix/>
          </a:blip>
          <a:srcRect/>
          <a:stretch/>
        </p:blipFill>
        <p:spPr>
          <a:xfrm>
            <a:off x="338071" y="945766"/>
            <a:ext cx="3969572" cy="248323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33" name="Google Shape;333;p26" descr="ImageView"/>
          <p:cNvPicPr preferRelativeResize="0"/>
          <p:nvPr/>
        </p:nvPicPr>
        <p:blipFill rotWithShape="1">
          <a:blip r:embed="rId4">
            <a:alphaModFix/>
          </a:blip>
          <a:srcRect/>
          <a:stretch/>
        </p:blipFill>
        <p:spPr>
          <a:xfrm>
            <a:off x="231820" y="3700539"/>
            <a:ext cx="4182074" cy="283392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335" name="Google Shape;335;p26" descr="t6"/>
          <p:cNvPicPr preferRelativeResize="0"/>
          <p:nvPr/>
        </p:nvPicPr>
        <p:blipFill rotWithShape="1">
          <a:blip r:embed="rId5">
            <a:alphaModFix/>
          </a:blip>
          <a:srcRect l="8954" t="18321"/>
          <a:stretch/>
        </p:blipFill>
        <p:spPr>
          <a:xfrm>
            <a:off x="4730107" y="945766"/>
            <a:ext cx="3957033" cy="248323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6" name="Rectangles 3">
            <a:extLst>
              <a:ext uri="{FF2B5EF4-FFF2-40B4-BE49-F238E27FC236}">
                <a16:creationId xmlns:a16="http://schemas.microsoft.com/office/drawing/2014/main" id="{5383BA7E-0DA0-4F05-A7D3-9D0CF9E65182}"/>
              </a:ext>
            </a:extLst>
          </p:cNvPr>
          <p:cNvSpPr/>
          <p:nvPr/>
        </p:nvSpPr>
        <p:spPr>
          <a:xfrm>
            <a:off x="231820" y="323536"/>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7" name="TextBox 6">
            <a:extLst>
              <a:ext uri="{FF2B5EF4-FFF2-40B4-BE49-F238E27FC236}">
                <a16:creationId xmlns:a16="http://schemas.microsoft.com/office/drawing/2014/main" id="{04B67343-8C03-4C0A-9E12-F76A8FA8EECA}"/>
              </a:ext>
            </a:extLst>
          </p:cNvPr>
          <p:cNvSpPr txBox="1"/>
          <p:nvPr/>
        </p:nvSpPr>
        <p:spPr>
          <a:xfrm>
            <a:off x="3990131" y="199458"/>
            <a:ext cx="4872542" cy="523220"/>
          </a:xfrm>
          <a:prstGeom prst="rect">
            <a:avLst/>
          </a:prstGeom>
          <a:solidFill>
            <a:schemeClr val="accent6">
              <a:lumMod val="40000"/>
              <a:lumOff val="60000"/>
            </a:schemeClr>
          </a:solid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Việc làm thể hiện tính tự lập</a:t>
            </a:r>
            <a:endParaRPr lang="vi-VN" sz="2800" b="1">
              <a:latin typeface="Times New Roman" panose="02020603050405020304" pitchFamily="18" charset="0"/>
              <a:cs typeface="Times New Roman" panose="02020603050405020304" pitchFamily="18" charset="0"/>
            </a:endParaRPr>
          </a:p>
        </p:txBody>
      </p:sp>
      <p:pic>
        <p:nvPicPr>
          <p:cNvPr id="2050" name="Picture 2" descr="Để tự học có hiệu quả: Cần sự nỗ lực của chính học sinh">
            <a:extLst>
              <a:ext uri="{FF2B5EF4-FFF2-40B4-BE49-F238E27FC236}">
                <a16:creationId xmlns:a16="http://schemas.microsoft.com/office/drawing/2014/main" id="{8CFDF7FB-CA22-48DB-AF75-B697BE9350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108" y="3714540"/>
            <a:ext cx="3957032" cy="28339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fade">
                                      <p:cBhvr>
                                        <p:cTn id="11" dur="1000"/>
                                        <p:tgtEl>
                                          <p:spTgt spid="33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33"/>
                                        </p:tgtEl>
                                        <p:attrNameLst>
                                          <p:attrName>style.visibility</p:attrName>
                                        </p:attrNameLst>
                                      </p:cBhvr>
                                      <p:to>
                                        <p:strVal val="visible"/>
                                      </p:to>
                                    </p:set>
                                    <p:animEffect transition="in" filter="fade">
                                      <p:cBhvr>
                                        <p:cTn id="15"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7" descr="ngan-nap"/>
          <p:cNvPicPr preferRelativeResize="0"/>
          <p:nvPr/>
        </p:nvPicPr>
        <p:blipFill rotWithShape="1">
          <a:blip r:embed="rId3">
            <a:alphaModFix/>
          </a:blip>
          <a:srcRect/>
          <a:stretch/>
        </p:blipFill>
        <p:spPr>
          <a:xfrm>
            <a:off x="4686299" y="857251"/>
            <a:ext cx="4366261" cy="3013400"/>
          </a:xfrm>
          <a:prstGeom prst="rect">
            <a:avLst/>
          </a:prstGeom>
          <a:noFill/>
          <a:ln>
            <a:noFill/>
          </a:ln>
        </p:spPr>
      </p:pic>
      <p:pic>
        <p:nvPicPr>
          <p:cNvPr id="341" name="Google Shape;341;p27" descr="ngan nap"/>
          <p:cNvPicPr preferRelativeResize="0"/>
          <p:nvPr/>
        </p:nvPicPr>
        <p:blipFill rotWithShape="1">
          <a:blip r:embed="rId4">
            <a:alphaModFix/>
          </a:blip>
          <a:srcRect/>
          <a:stretch/>
        </p:blipFill>
        <p:spPr>
          <a:xfrm>
            <a:off x="112956" y="3994248"/>
            <a:ext cx="4573345" cy="2558951"/>
          </a:xfrm>
          <a:prstGeom prst="rect">
            <a:avLst/>
          </a:prstGeom>
          <a:noFill/>
          <a:ln>
            <a:noFill/>
          </a:ln>
        </p:spPr>
      </p:pic>
      <p:pic>
        <p:nvPicPr>
          <p:cNvPr id="342" name="Google Shape;342;p27" descr="image003"/>
          <p:cNvPicPr preferRelativeResize="0"/>
          <p:nvPr/>
        </p:nvPicPr>
        <p:blipFill rotWithShape="1">
          <a:blip r:embed="rId5">
            <a:alphaModFix/>
          </a:blip>
          <a:srcRect/>
          <a:stretch/>
        </p:blipFill>
        <p:spPr>
          <a:xfrm>
            <a:off x="4777739" y="3974604"/>
            <a:ext cx="4366261" cy="2578596"/>
          </a:xfrm>
          <a:prstGeom prst="rect">
            <a:avLst/>
          </a:prstGeom>
          <a:noFill/>
          <a:ln>
            <a:noFill/>
          </a:ln>
        </p:spPr>
      </p:pic>
      <p:pic>
        <p:nvPicPr>
          <p:cNvPr id="343" name="Google Shape;343;p27" descr="07012011176"/>
          <p:cNvPicPr preferRelativeResize="0"/>
          <p:nvPr/>
        </p:nvPicPr>
        <p:blipFill rotWithShape="1">
          <a:blip r:embed="rId6">
            <a:alphaModFix/>
          </a:blip>
          <a:srcRect/>
          <a:stretch/>
        </p:blipFill>
        <p:spPr>
          <a:xfrm>
            <a:off x="112956" y="857250"/>
            <a:ext cx="4459045" cy="3013401"/>
          </a:xfrm>
          <a:prstGeom prst="rect">
            <a:avLst/>
          </a:prstGeom>
          <a:noFill/>
          <a:ln>
            <a:noFill/>
          </a:ln>
        </p:spPr>
      </p:pic>
      <p:sp>
        <p:nvSpPr>
          <p:cNvPr id="6" name="Rectangles 3">
            <a:extLst>
              <a:ext uri="{FF2B5EF4-FFF2-40B4-BE49-F238E27FC236}">
                <a16:creationId xmlns:a16="http://schemas.microsoft.com/office/drawing/2014/main" id="{C44D7BA5-9AAB-4C9D-8EAC-B8767ED181C0}"/>
              </a:ext>
            </a:extLst>
          </p:cNvPr>
          <p:cNvSpPr/>
          <p:nvPr/>
        </p:nvSpPr>
        <p:spPr>
          <a:xfrm>
            <a:off x="228600" y="194736"/>
            <a:ext cx="2804795" cy="381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TƯ LIỆU THAM KHẢO</a:t>
            </a:r>
          </a:p>
        </p:txBody>
      </p:sp>
      <p:sp>
        <p:nvSpPr>
          <p:cNvPr id="7" name="TextBox 6">
            <a:extLst>
              <a:ext uri="{FF2B5EF4-FFF2-40B4-BE49-F238E27FC236}">
                <a16:creationId xmlns:a16="http://schemas.microsoft.com/office/drawing/2014/main" id="{FF0FD1E1-CDF0-4FFA-9337-D2C0E610FC3B}"/>
              </a:ext>
            </a:extLst>
          </p:cNvPr>
          <p:cNvSpPr txBox="1"/>
          <p:nvPr/>
        </p:nvSpPr>
        <p:spPr>
          <a:xfrm>
            <a:off x="4180018" y="176112"/>
            <a:ext cx="4872542" cy="523220"/>
          </a:xfrm>
          <a:prstGeom prst="rect">
            <a:avLst/>
          </a:prstGeom>
          <a:solidFill>
            <a:schemeClr val="accent6">
              <a:lumMod val="40000"/>
              <a:lumOff val="60000"/>
            </a:schemeClr>
          </a:solid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Việc làm thể hiện tính tự lập</a:t>
            </a:r>
            <a:endParaRPr lang="vi-VN"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fade">
                                      <p:cBhvr>
                                        <p:cTn id="11" dur="1000"/>
                                        <p:tgtEl>
                                          <p:spTgt spid="34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41"/>
                                        </p:tgtEl>
                                        <p:attrNameLst>
                                          <p:attrName>style.visibility</p:attrName>
                                        </p:attrNameLst>
                                      </p:cBhvr>
                                      <p:to>
                                        <p:strVal val="visible"/>
                                      </p:to>
                                    </p:set>
                                    <p:animEffect transition="in" filter="fade">
                                      <p:cBhvr>
                                        <p:cTn id="15" dur="1000"/>
                                        <p:tgtEl>
                                          <p:spTgt spid="341"/>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42"/>
                                        </p:tgtEl>
                                        <p:attrNameLst>
                                          <p:attrName>style.visibility</p:attrName>
                                        </p:attrNameLst>
                                      </p:cBhvr>
                                      <p:to>
                                        <p:strVal val="visible"/>
                                      </p:to>
                                    </p:set>
                                    <p:animEffect transition="in" filter="fade">
                                      <p:cBhvr>
                                        <p:cTn id="19"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914400" y="1447800"/>
            <a:ext cx="7315200" cy="3471848"/>
          </a:xfrm>
          <a:prstGeom prst="rect">
            <a:avLst/>
          </a:prstGeom>
          <a:noFill/>
        </p:spPr>
        <p:txBody>
          <a:bodyPr wrap="square" rtlCol="0">
            <a:spAutoFit/>
          </a:bodyPr>
          <a:lstStyle/>
          <a:p>
            <a:pPr marL="0" marR="0" lvl="0" indent="0" algn="l" defTabSz="914400" rtl="0" eaLnBrk="0" fontAlgn="base" latinLnBrk="0" hangingPunct="0">
              <a:lnSpc>
                <a:spcPct val="150000"/>
              </a:lnSpc>
              <a:spcBef>
                <a:spcPts val="0"/>
              </a:spcBef>
              <a:spcAft>
                <a:spcPts val="0"/>
              </a:spcAft>
              <a:buClrTx/>
              <a:buSzTx/>
              <a:buFontTx/>
              <a:buNone/>
              <a:defRPr/>
            </a:pPr>
            <a:r>
              <a:rPr kumimoji="0" lang="fr-FR" sz="30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1/ Khái niệm:</a:t>
            </a: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kumimoji="0" lang="vi-VN"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Tự lập là tự làm lấy, tự giải quyết công việc của mình, tự lo liệu, tạo dựng cho cuộc sống của mình; không trông chờ, dựa dẫm, phụ thuộc vào người khác. </a:t>
            </a:r>
            <a:endParaRPr kumimoji="0" lang="en-US" altLang="fr-FR" sz="300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
            <a:ext cx="8229600" cy="1143000"/>
          </a:xfrm>
        </p:spPr>
        <p:txBody>
          <a:bodyPr/>
          <a:lstStyle/>
          <a:p>
            <a:r>
              <a:rPr lang="en-US"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p:cNvSpPr txBox="1"/>
          <p:nvPr/>
        </p:nvSpPr>
        <p:spPr>
          <a:xfrm>
            <a:off x="990600" y="1615440"/>
            <a:ext cx="7353300" cy="3902350"/>
          </a:xfrm>
          <a:prstGeom prst="rect">
            <a:avLst/>
          </a:prstGeom>
          <a:noFill/>
        </p:spPr>
        <p:txBody>
          <a:bodyPr wrap="square" rtlCol="0">
            <a:spAutoFit/>
          </a:bodyPr>
          <a:lstStyle/>
          <a:p>
            <a:pPr marL="0" marR="0" lvl="0" indent="0" algn="l" defTabSz="914400" rtl="0" eaLnBrk="0" fontAlgn="base" latinLnBrk="0" hangingPunct="0">
              <a:lnSpc>
                <a:spcPct val="150000"/>
              </a:lnSpc>
              <a:spcBef>
                <a:spcPts val="0"/>
              </a:spcBef>
              <a:spcAft>
                <a:spcPts val="0"/>
              </a:spcAft>
              <a:buClrTx/>
              <a:buSzTx/>
              <a:buFontTx/>
              <a:buNone/>
              <a:defRPr/>
            </a:pPr>
            <a:r>
              <a:rPr kumimoji="0" lang="en-US" alt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2/ Ý nghĩa</a:t>
            </a:r>
            <a:endParaRPr kumimoji="0" lang="fr-FR" sz="3200" b="1"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lang="vi-VN" altLang="fr-FR" sz="3200">
                <a:solidFill>
                  <a:srgbClr val="FFFFFF"/>
                </a:solidFill>
                <a:latin typeface="Times New Roman" panose="02020603050405020304" pitchFamily="18" charset="0"/>
                <a:cs typeface="Times New Roman" panose="02020603050405020304" pitchFamily="18" charset="0"/>
              </a:rPr>
              <a:t>Tính tự lập giúp ta thành công trong cuộc sống. </a:t>
            </a: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r>
              <a:rPr lang="vi-VN" altLang="fr-FR" sz="3200">
                <a:solidFill>
                  <a:srgbClr val="FFFFFF"/>
                </a:solidFill>
                <a:latin typeface="Times New Roman" panose="02020603050405020304" pitchFamily="18" charset="0"/>
                <a:cs typeface="Times New Roman" panose="02020603050405020304" pitchFamily="18" charset="0"/>
              </a:rPr>
              <a:t>Được mọi người kính trọng.</a:t>
            </a:r>
          </a:p>
          <a:p>
            <a:pPr marL="457200" marR="0" lvl="0" indent="-457200" algn="just" defTabSz="914400" rtl="0" eaLnBrk="0" fontAlgn="base" latinLnBrk="0" hangingPunct="0">
              <a:lnSpc>
                <a:spcPct val="150000"/>
              </a:lnSpc>
              <a:spcBef>
                <a:spcPct val="0"/>
              </a:spcBef>
              <a:spcAft>
                <a:spcPts val="800"/>
              </a:spcAft>
              <a:buClrTx/>
              <a:buSzTx/>
              <a:buFont typeface="Wingdings" panose="05000000000000000000" pitchFamily="2" charset="2"/>
              <a:buChar char="?"/>
              <a:defRPr/>
            </a:pPr>
            <a:endParaRPr lang="en-US" altLang="fr-FR" sz="3200">
              <a:solidFill>
                <a:srgbClr val="FFFFFF"/>
              </a:solidFill>
              <a:latin typeface="Times New Roman" panose="02020603050405020304" pitchFamily="18" charset="0"/>
              <a:cs typeface="Times New Roman" panose="02020603050405020304" pitchFamily="18" charset="0"/>
            </a:endParaRPr>
          </a:p>
        </p:txBody>
      </p:sp>
      <p:sp>
        <p:nvSpPr>
          <p:cNvPr id="3" name="Callout: Down Arrow 2"/>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PHẦN BÀI GHI</a:t>
            </a:r>
            <a:endParaRPr kumimoji="0" lang="vi-VN"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pPr eaLnBrk="1" hangingPunct="1"/>
            <a:endParaRPr lang="en-US" altLang="en-US"/>
          </a:p>
        </p:txBody>
      </p:sp>
      <p:sp>
        <p:nvSpPr>
          <p:cNvPr id="14339" name="Content Placeholder 2"/>
          <p:cNvSpPr>
            <a:spLocks noGrp="1" noChangeArrowheads="1"/>
          </p:cNvSpPr>
          <p:nvPr>
            <p:ph idx="1"/>
          </p:nvPr>
        </p:nvSpPr>
        <p:spPr/>
        <p:txBody>
          <a:bodyPr/>
          <a:lstStyle/>
          <a:p>
            <a:pPr eaLnBrk="1" hangingPunct="1"/>
            <a:endParaRPr lang="en-US" altLang="en-US"/>
          </a:p>
        </p:txBody>
      </p:sp>
      <p:pic>
        <p:nvPicPr>
          <p:cNvPr id="1434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3"/>
          <p:cNvSpPr>
            <a:spLocks noChangeArrowheads="1"/>
          </p:cNvSpPr>
          <p:nvPr/>
        </p:nvSpPr>
        <p:spPr bwMode="auto">
          <a:xfrm>
            <a:off x="2438400" y="1216532"/>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ea typeface="SimSun" panose="02010600030101010101" pitchFamily="2" charset="-122"/>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ea typeface="SimSun" panose="02010600030101010101" pitchFamily="2" charset="-122"/>
              </a:defRPr>
            </a:lvl3pPr>
            <a:lvl4pPr marL="1600200" indent="-228600">
              <a:spcBef>
                <a:spcPct val="20000"/>
              </a:spcBef>
              <a:buClr>
                <a:schemeClr val="accent1"/>
              </a:buClr>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SimSun" panose="02010600030101010101" pitchFamily="2" charset="-122"/>
              </a:defRPr>
            </a:lvl9pPr>
          </a:lstStyle>
          <a:p>
            <a:pPr>
              <a:spcBef>
                <a:spcPct val="0"/>
              </a:spcBef>
              <a:buClrTx/>
              <a:buFontTx/>
              <a:buNone/>
            </a:pPr>
            <a:r>
              <a:rPr lang="en-US" altLang="en-US" b="1">
                <a:solidFill>
                  <a:srgbClr val="FF0000"/>
                </a:solidFill>
                <a:latin typeface="Times New Roman" panose="02020603050405020304" pitchFamily="18" charset="0"/>
                <a:cs typeface="Times New Roman" panose="02020603050405020304" pitchFamily="18" charset="0"/>
              </a:rPr>
              <a:t>BÀI 10: TỰ LẬP</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38400" y="1905952"/>
            <a:ext cx="5330825" cy="3046095"/>
          </a:xfrm>
          <a:prstGeom prst="rect">
            <a:avLst/>
          </a:prstGeom>
        </p:spPr>
        <p:txBody>
          <a:bodyPr wrap="square">
            <a:spAutoFit/>
          </a:bodyPr>
          <a:lstStyle/>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ĐẶT VẤN ĐỀ</a:t>
            </a:r>
          </a:p>
          <a:p>
            <a:pPr marL="1028700" indent="-1028700">
              <a:buFontTx/>
              <a:buAutoNum type="romanUcPeriod"/>
              <a:defRPr/>
            </a:pPr>
            <a:r>
              <a:rPr lang="en-US" sz="3200" b="1" dirty="0">
                <a:solidFill>
                  <a:srgbClr val="0000FF"/>
                </a:solidFill>
                <a:latin typeface="Times New Roman" panose="02020603050405020304" pitchFamily="18" charset="0"/>
                <a:cs typeface="Times New Roman" panose="02020603050405020304" pitchFamily="18" charset="0"/>
              </a:rPr>
              <a:t>NỘI DUNG BÀI HỌC</a:t>
            </a:r>
          </a:p>
          <a:p>
            <a:pPr marL="914400" indent="-914400">
              <a:buFontTx/>
              <a:buAutoNum type="arabicPeriod"/>
              <a:defRPr/>
            </a:pPr>
            <a:r>
              <a:rPr lang="en-US" sz="3200" b="1" dirty="0" err="1">
                <a:latin typeface="Times New Roman" panose="02020603050405020304" pitchFamily="18" charset="0"/>
                <a:cs typeface="Times New Roman" panose="02020603050405020304" pitchFamily="18" charset="0"/>
              </a:rPr>
              <a:t>Khái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2.      Ý </a:t>
            </a:r>
            <a:r>
              <a:rPr lang="en-US" sz="3200" b="1" dirty="0" err="1">
                <a:latin typeface="Times New Roman" panose="02020603050405020304" pitchFamily="18" charset="0"/>
                <a:cs typeface="Times New Roman" panose="02020603050405020304" pitchFamily="18" charset="0"/>
              </a:rPr>
              <a:t>nghĩa</a:t>
            </a:r>
            <a:endParaRPr lang="en-US" sz="3200" b="1" dirty="0">
              <a:latin typeface="Times New Roman" panose="02020603050405020304" pitchFamily="18" charset="0"/>
              <a:cs typeface="Times New Roman" panose="02020603050405020304" pitchFamily="18" charset="0"/>
            </a:endParaRPr>
          </a:p>
          <a:p>
            <a:pPr>
              <a:defRPr/>
            </a:pP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Rèn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endParaRPr lang="en-US" sz="3200" b="1" dirty="0">
              <a:latin typeface="Times New Roman" panose="02020603050405020304" pitchFamily="18" charset="0"/>
              <a:cs typeface="Times New Roman" panose="02020603050405020304" pitchFamily="18" charset="0"/>
            </a:endParaRPr>
          </a:p>
          <a:p>
            <a:pPr>
              <a:defRPr/>
            </a:pPr>
            <a:r>
              <a:rPr lang="en-US" sz="3200" b="1" dirty="0">
                <a:solidFill>
                  <a:srgbClr val="0000FF"/>
                </a:solidFill>
                <a:latin typeface="Times New Roman" panose="02020603050405020304" pitchFamily="18" charset="0"/>
                <a:cs typeface="Times New Roman" panose="02020603050405020304" pitchFamily="18" charset="0"/>
              </a:rPr>
              <a:t>III.    LUYỆN TẬP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630" y="990600"/>
            <a:ext cx="808228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p>
          <a:p>
            <a:pPr marL="457200" indent="-457200" algn="just" defTabSz="685800" eaLnBrk="1" fontAlgn="auto" hangingPunct="1">
              <a:spcBef>
                <a:spcPts val="0"/>
              </a:spcBef>
              <a:spcAft>
                <a:spcPts val="0"/>
              </a:spcAft>
              <a:buFontTx/>
              <a:buChar char="-"/>
            </a:pPr>
            <a:r>
              <a:rPr lang="en-US" sz="2800">
                <a:solidFill>
                  <a:schemeClr val="tx1"/>
                </a:solidFill>
                <a:latin typeface="Times New Roman" panose="02020603050405020304" pitchFamily="18" charset="0"/>
                <a:cs typeface="Times New Roman" panose="02020603050405020304" pitchFamily="18" charset="0"/>
              </a:rPr>
              <a:t>Tìm ra và phân tích việc làm của Bác Hồ</a:t>
            </a:r>
          </a:p>
          <a:p>
            <a:pPr marL="457200" indent="-457200" algn="just" defTabSz="685800" eaLnBrk="1" fontAlgn="auto" hangingPunct="1">
              <a:spcBef>
                <a:spcPts val="0"/>
              </a:spcBef>
              <a:spcAft>
                <a:spcPts val="0"/>
              </a:spcAft>
              <a:buFontTx/>
              <a:buChar char="-"/>
            </a:pPr>
            <a:r>
              <a:rPr lang="vi-VN" sz="2800">
                <a:solidFill>
                  <a:schemeClr val="tx1"/>
                </a:solidFill>
                <a:latin typeface="Times New Roman" panose="02020603050405020304" pitchFamily="18" charset="0"/>
                <a:cs typeface="Times New Roman" panose="02020603050405020304" pitchFamily="18" charset="0"/>
              </a:rPr>
              <a:t>Nêu được tấm gương về tính tự lập; biểu hiện của người tự lập</a:t>
            </a:r>
          </a:p>
        </p:txBody>
      </p:sp>
      <p:sp>
        <p:nvSpPr>
          <p:cNvPr id="8" name="TextBox 7"/>
          <p:cNvSpPr txBox="1"/>
          <p:nvPr/>
        </p:nvSpPr>
        <p:spPr>
          <a:xfrm>
            <a:off x="2819400" y="337810"/>
            <a:ext cx="3923475" cy="645160"/>
          </a:xfrm>
          <a:prstGeom prst="rect">
            <a:avLst/>
          </a:prstGeom>
          <a:noFill/>
        </p:spPr>
        <p:txBody>
          <a:bodyPr wrap="square">
            <a:spAutoFit/>
          </a:bodyPr>
          <a:lstStyle/>
          <a:p>
            <a:pPr defTabSz="685800" eaLnBrk="1" fontAlgn="auto" hangingPunct="1">
              <a:spcBef>
                <a:spcPts val="0"/>
              </a:spcBef>
              <a:spcAft>
                <a:spcPts val="0"/>
              </a:spcAft>
              <a:defRPr/>
            </a:pPr>
            <a:r>
              <a:rPr lang="en-US" sz="3600" b="1">
                <a:solidFill>
                  <a:srgbClr val="FF0000"/>
                </a:solidFill>
                <a:latin typeface="Times New Roman" panose="02020603050405020304" pitchFamily="18" charset="0"/>
                <a:ea typeface="+mn-ea"/>
                <a:cs typeface="Times New Roman" panose="02020603050405020304" pitchFamily="18" charset="0"/>
              </a:rPr>
              <a:t>I. ĐẶT VẤN ĐỀ</a:t>
            </a:r>
            <a:endParaRPr lang="en-US" sz="36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556895" y="3143578"/>
            <a:ext cx="8121015"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defTabSz="685800" eaLnBrk="1" fontAlgn="auto" hangingPunct="1">
              <a:spcBef>
                <a:spcPts val="0"/>
              </a:spcBef>
              <a:spcAft>
                <a:spcPts val="0"/>
              </a:spcAft>
            </a:pPr>
            <a:r>
              <a:rPr lang="en-US" sz="2800" b="1" dirty="0">
                <a:solidFill>
                  <a:srgbClr val="FF0000"/>
                </a:solidFill>
                <a:latin typeface="Times New Roman" panose="02020603050405020304" pitchFamily="18" charset="0"/>
                <a:cs typeface="Times New Roman" panose="02020603050405020304" pitchFamily="18" charset="0"/>
              </a:rPr>
              <a:t>Cách thức thực hiện: </a:t>
            </a:r>
          </a:p>
          <a:p>
            <a:pPr marL="457200" indent="-457200" algn="just" defTabSz="685800" eaLnBrk="1" fontAlgn="auto" hangingPunct="1">
              <a:spcBef>
                <a:spcPts val="0"/>
              </a:spcBef>
              <a:spcAft>
                <a:spcPts val="0"/>
              </a:spcAft>
              <a:buFontTx/>
              <a:buChar char="-"/>
            </a:pPr>
            <a:r>
              <a:rPr lang="en-US" sz="2800">
                <a:solidFill>
                  <a:prstClr val="black"/>
                </a:solidFill>
                <a:latin typeface="Times New Roman" panose="02020603050405020304" pitchFamily="18" charset="0"/>
                <a:cs typeface="Times New Roman" panose="02020603050405020304" pitchFamily="18" charset="0"/>
              </a:rPr>
              <a:t>Đọc phần Đặt vấn đề SGK trang 25</a:t>
            </a:r>
          </a:p>
          <a:p>
            <a:pPr marL="457200" indent="-457200" algn="just" defTabSz="685800" eaLnBrk="1" fontAlgn="auto" hangingPunct="1">
              <a:spcBef>
                <a:spcPts val="0"/>
              </a:spcBef>
              <a:spcAft>
                <a:spcPts val="0"/>
              </a:spcAft>
              <a:buFontTx/>
              <a:buChar char="-"/>
            </a:pPr>
            <a:r>
              <a:rPr lang="en-US" sz="2800">
                <a:solidFill>
                  <a:prstClr val="black"/>
                </a:solidFill>
                <a:latin typeface="Times New Roman" panose="02020603050405020304" pitchFamily="18" charset="0"/>
                <a:cs typeface="Times New Roman" panose="02020603050405020304" pitchFamily="18" charset="0"/>
              </a:rPr>
              <a:t>T</a:t>
            </a:r>
            <a:r>
              <a:rPr lang="en-US" sz="2800">
                <a:latin typeface="Times New Roman" panose="02020603050405020304" pitchFamily="18" charset="0"/>
                <a:cs typeface="Times New Roman" panose="02020603050405020304" pitchFamily="18" charset="0"/>
              </a:rPr>
              <a:t>rả lời các câu hỏi của Giáo viên vào tập bài soạn hoặc giấy nháp, v.v.</a:t>
            </a:r>
            <a:endParaRPr lang="en-US" sz="28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ED864F-13B3-457C-A147-4CB082F04136}"/>
              </a:ext>
            </a:extLst>
          </p:cNvPr>
          <p:cNvSpPr txBox="1"/>
          <p:nvPr/>
        </p:nvSpPr>
        <p:spPr>
          <a:xfrm>
            <a:off x="277813" y="533400"/>
            <a:ext cx="8588374" cy="891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Em hãy </a:t>
            </a:r>
            <a:r>
              <a:rPr lang="en-US" sz="2600" b="1">
                <a:solidFill>
                  <a:prstClr val="black"/>
                </a:solidFill>
                <a:latin typeface="Times New Roman" panose="02020603050405020304" pitchFamily="18" charset="0"/>
                <a:cs typeface="Times New Roman" panose="02020603050405020304" pitchFamily="18" charset="0"/>
              </a:rPr>
              <a:t>đọc câu chuyện</a:t>
            </a:r>
            <a:r>
              <a:rPr kumimoji="0" lang="en-US" sz="2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dưới đây và trả lời câu hỏi </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KỂ CHUYỆN BÁC HỒ: Dám nghĩ dám làm - &amp;quot;HAI BÀN TAY&amp;quot;">
            <a:extLst>
              <a:ext uri="{FF2B5EF4-FFF2-40B4-BE49-F238E27FC236}">
                <a16:creationId xmlns:a16="http://schemas.microsoft.com/office/drawing/2014/main" id="{A8B1FAB7-0D30-4B63-BCBE-F294F2CD8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905000"/>
            <a:ext cx="7086600" cy="410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2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E9EF0-B262-424C-AEB5-DF265D0CF467}"/>
              </a:ext>
            </a:extLst>
          </p:cNvPr>
          <p:cNvSpPr>
            <a:spLocks noGrp="1"/>
          </p:cNvSpPr>
          <p:nvPr>
            <p:ph idx="1"/>
          </p:nvPr>
        </p:nvSpPr>
        <p:spPr>
          <a:xfrm>
            <a:off x="277813" y="152400"/>
            <a:ext cx="8588374" cy="6324600"/>
          </a:xfrm>
        </p:spPr>
        <p:txBody>
          <a:bodyPr>
            <a:noAutofit/>
          </a:bodyPr>
          <a:lstStyle/>
          <a:p>
            <a:pPr marL="0" indent="0" algn="just">
              <a:lnSpc>
                <a:spcPct val="100000"/>
              </a:lnSpc>
              <a:buNone/>
            </a:pPr>
            <a:r>
              <a:rPr lang="vi-VN" sz="1800" b="1">
                <a:latin typeface="Times New Roman" panose="02020603050405020304" pitchFamily="18" charset="0"/>
                <a:cs typeface="Times New Roman" panose="02020603050405020304" pitchFamily="18" charset="0"/>
              </a:rPr>
              <a:t>Trước khi ra đi tìm đường cứu nước, Bác Hồ còn rất trẻ, mang tên Nguyễn Tất Thành. Lúc đó, anh Thành có một người bạn thân tên là Lê. Một lần cùng nhau đi chơi phố, đột nhiên Thành nhìn thẳng vào mắt bạn, hỏi: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Anh Lê, anh có yêu nước không?</a:t>
            </a:r>
          </a:p>
          <a:p>
            <a:pPr marL="0" indent="0" algn="just">
              <a:lnSpc>
                <a:spcPct val="100000"/>
              </a:lnSpc>
              <a:buNone/>
            </a:pPr>
            <a:r>
              <a:rPr lang="vi-VN" sz="1800" b="1">
                <a:latin typeface="Times New Roman" panose="02020603050405020304" pitchFamily="18" charset="0"/>
                <a:cs typeface="Times New Roman" panose="02020603050405020304" pitchFamily="18" charset="0"/>
              </a:rPr>
              <a:t>Câu hỏi đột ngột khiến anh bạn ngạc nhiên, lúng túng trong giây lát rồi trả lời: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Tất nhiên là có chứ.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Anh có thể giữ bí mật không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Có.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Tôi muốn sang nước Pháp và các nước khác. Sau khi xem xét họ làm như thế nào, tôi sẽ trở về giúp đồng bào chúng ta. Nhưng nếu đi một mình, thật ra cũng có điều mạo hiểm như khi đau ốm. Anh muốn đi với tôi không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Nhưng bạn ơi, chúng ta lấy tiến đâu mà đi ?</a:t>
            </a:r>
          </a:p>
          <a:p>
            <a:pPr marL="0" indent="0" algn="just">
              <a:lnSpc>
                <a:spcPct val="100000"/>
              </a:lnSpc>
              <a:buNone/>
            </a:pPr>
            <a:r>
              <a:rPr lang="vi-VN" sz="1800" b="1">
                <a:latin typeface="Times New Roman" panose="02020603050405020304" pitchFamily="18" charset="0"/>
                <a:cs typeface="Times New Roman" panose="02020603050405020304" pitchFamily="18" charset="0"/>
              </a:rPr>
              <a:t>- Đây tiền đây, - Anh Thành vừa nói, vừa xòe rộng hai bàn tay – chúng ta sẽ làm việc, chúng ta sẽ làm bất cứ việc gì để sống và để đi. Thế anh cùng đi với tôi chứ ?</a:t>
            </a:r>
          </a:p>
          <a:p>
            <a:pPr marL="0" indent="0" algn="just">
              <a:lnSpc>
                <a:spcPct val="100000"/>
              </a:lnSpc>
              <a:buNone/>
            </a:pPr>
            <a:r>
              <a:rPr lang="vi-VN" sz="1800" b="1">
                <a:latin typeface="Times New Roman" panose="02020603050405020304" pitchFamily="18" charset="0"/>
                <a:cs typeface="Times New Roman" panose="02020603050405020304" pitchFamily="18" charset="0"/>
              </a:rPr>
              <a:t>Bị lôi cuốn vì lòng hăng hái của bạn, anh Lê đồng ý, nhưng sau khi nghĩ lại về cuộc phiêu lưu trên, Lê không đủ can đảm để giữ lời hứa. </a:t>
            </a:r>
          </a:p>
          <a:p>
            <a:pPr marL="0" indent="0" algn="just">
              <a:lnSpc>
                <a:spcPct val="100000"/>
              </a:lnSpc>
              <a:buNone/>
            </a:pPr>
            <a:r>
              <a:rPr lang="vi-VN" sz="1800" b="1">
                <a:latin typeface="Times New Roman" panose="02020603050405020304" pitchFamily="18" charset="0"/>
                <a:cs typeface="Times New Roman" panose="02020603050405020304" pitchFamily="18" charset="0"/>
              </a:rPr>
              <a:t>Vài ngày sau, người thanh niên Nguyễn Tất Thành đã ra đi tìm đường cứu nước …</a:t>
            </a:r>
          </a:p>
          <a:p>
            <a:pPr marL="0" indent="0" algn="r">
              <a:lnSpc>
                <a:spcPct val="100000"/>
              </a:lnSpc>
              <a:buNone/>
            </a:pPr>
            <a:r>
              <a:rPr lang="vi-VN" sz="1000" b="1">
                <a:latin typeface="Times New Roman" panose="02020603050405020304" pitchFamily="18" charset="0"/>
                <a:cs typeface="Times New Roman" panose="02020603050405020304" pitchFamily="18" charset="0"/>
              </a:rPr>
              <a:t>(Theo Bác Hồ kính yêu, </a:t>
            </a:r>
          </a:p>
          <a:p>
            <a:pPr marL="0" indent="0" algn="r">
              <a:lnSpc>
                <a:spcPct val="100000"/>
              </a:lnSpc>
              <a:buNone/>
            </a:pPr>
            <a:r>
              <a:rPr lang="vi-VN" sz="1000" b="1">
                <a:latin typeface="Times New Roman" panose="02020603050405020304" pitchFamily="18" charset="0"/>
                <a:cs typeface="Times New Roman" panose="02020603050405020304" pitchFamily="18" charset="0"/>
              </a:rPr>
              <a:t>NXB Kim Đồng, Hà Nội, 1980)</a:t>
            </a:r>
          </a:p>
        </p:txBody>
      </p:sp>
    </p:spTree>
    <p:extLst>
      <p:ext uri="{BB962C8B-B14F-4D97-AF65-F5344CB8AC3E}">
        <p14:creationId xmlns:p14="http://schemas.microsoft.com/office/powerpoint/2010/main" val="7224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8149" y="189908"/>
            <a:ext cx="8267701" cy="64781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Hướng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dẫn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thực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a:t>
            </a:r>
            <a:r>
              <a:rPr lang="en-US" sz="2800" b="1">
                <a:solidFill>
                  <a:prstClr val="black"/>
                </a:solidFill>
                <a:latin typeface="Times New Roman" panose="02020603050405020304" pitchFamily="18" charset="0"/>
                <a:cs typeface="Times New Roman" panose="02020603050405020304" pitchFamily="18" charset="0"/>
              </a:rPr>
              <a:t>âu chuyện trên</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nháp</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rPr>
              <a:t>Câu hỏi 1: Em có suy nghĩ gì qua câu chuyện trên ?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rPr>
              <a:t>Câu hỏi 2: Vì sao Bác Hồ có thể ra đi tìm đường cứu nước mặt dù chỉ với hai bàn tay không ?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rPr>
              <a:t>Câu hỏi 3: Hãy kể những tấm gương về tính tự lập mà em ngưỡng mộ ?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vi-VN" sz="2800" i="0" u="none" strike="noStrike" kern="1200" cap="none" spc="0" normalizeH="0" baseline="0" noProof="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rPr>
              <a:t>Câu hỏi 4: Người có tính tự lập theo em thường có những biểu hiện nào ? </a:t>
            </a:r>
            <a:endParaRPr kumimoji="0" lang="en-US" sz="280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043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9467" y="2141468"/>
            <a:ext cx="7505065" cy="1287532"/>
          </a:xfrm>
          <a:prstGeom prst="rect">
            <a:avLst/>
          </a:prstGeom>
          <a:noFill/>
        </p:spPr>
        <p:txBody>
          <a:bodyPr wrap="square" rtlCol="0">
            <a:spAutoFit/>
          </a:bodyPr>
          <a:lstStyle/>
          <a:p>
            <a:pPr marR="0" lvl="0" algn="l" defTabSz="914400" rtl="0" eaLnBrk="0" fontAlgn="base" latinLnBrk="0" hangingPunct="0">
              <a:lnSpc>
                <a:spcPct val="150000"/>
              </a:lnSpc>
              <a:spcBef>
                <a:spcPct val="0"/>
              </a:spcBef>
              <a:spcAft>
                <a:spcPct val="0"/>
              </a:spcAft>
              <a:buClrTx/>
              <a:buSzTx/>
              <a:defRPr/>
            </a:pPr>
            <a:r>
              <a:rPr kumimoji="0" lang="vi-VN" sz="3600" b="0" i="0" u="none" strike="noStrike" kern="1200" cap="none" spc="0" normalizeH="0" baseline="0" noProof="0">
                <a:ln>
                  <a:noFill/>
                </a:ln>
                <a:solidFill>
                  <a:schemeClr val="bg1"/>
                </a:solidFill>
                <a:effectLst/>
                <a:uLnTx/>
                <a:uFillTx/>
                <a:latin typeface="Times New Roman" panose="02020603050405020304" pitchFamily="18" charset="0"/>
                <a:ea typeface="+mn-ea"/>
                <a:cs typeface="Times New Roman" panose="02020603050405020304" pitchFamily="18" charset="0"/>
              </a:rPr>
              <a:t>- Tìm biểu hiện của người có tính tự lập </a:t>
            </a:r>
            <a:r>
              <a:rPr kumimoji="0" lang="vi-VN"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 name="Callout: Down Arrow 3"/>
          <p:cNvSpPr/>
          <p:nvPr/>
        </p:nvSpPr>
        <p:spPr>
          <a:xfrm>
            <a:off x="7315200" y="0"/>
            <a:ext cx="1828800" cy="1295400"/>
          </a:xfrm>
          <a:prstGeom prst="downArrow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PHẦN BÀI GHI</a:t>
            </a:r>
            <a:endParaRPr lang="vi-VN"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II. NỘI DUNG BÀI HỌC</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240</TotalTime>
  <Words>963</Words>
  <Application>Microsoft Office PowerPoint</Application>
  <PresentationFormat>On-screen Show (4:3)</PresentationFormat>
  <Paragraphs>73</Paragraphs>
  <Slides>17</Slides>
  <Notes>4</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17</vt:i4>
      </vt:variant>
    </vt:vector>
  </HeadingPairs>
  <TitlesOfParts>
    <vt:vector size="29" baseType="lpstr">
      <vt:lpstr>Arial</vt:lpstr>
      <vt:lpstr>Calibri</vt:lpstr>
      <vt:lpstr>Calibri Light</vt:lpstr>
      <vt:lpstr>Times New Roman</vt:lpstr>
      <vt:lpstr>Wingdings</vt:lpstr>
      <vt:lpstr>Watermark</vt:lpstr>
      <vt:lpstr>4_Office Theme</vt:lpstr>
      <vt:lpstr>2_Default Design</vt:lpstr>
      <vt:lpstr>5_Office Theme</vt:lpstr>
      <vt:lpstr>1_Office Theme</vt:lpstr>
      <vt:lpstr>Office Theme</vt:lpstr>
      <vt:lpstr>2_Office Theme</vt:lpstr>
      <vt:lpstr>PowerPoint Presentation</vt:lpstr>
      <vt:lpstr>PowerPoint Presentation</vt:lpstr>
      <vt:lpstr>I. ĐẶT VẤN ĐỀ</vt:lpstr>
      <vt:lpstr>PowerPoint Presentation</vt:lpstr>
      <vt:lpstr>PowerPoint Presentation</vt:lpstr>
      <vt:lpstr>PowerPoint Presentation</vt:lpstr>
      <vt:lpstr>PowerPoint Presentation</vt:lpstr>
      <vt:lpstr>I. ĐẶT VẤN ĐỀ</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II. NỘI DUNG BÀI HỌC</vt:lpstr>
      <vt:lpstr>II. NỘI DUNG BÀI HỌC</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NHI LE</cp:lastModifiedBy>
  <cp:revision>280</cp:revision>
  <dcterms:created xsi:type="dcterms:W3CDTF">2003-07-16T22:36:00Z</dcterms:created>
  <dcterms:modified xsi:type="dcterms:W3CDTF">2021-11-21T13:49:24Z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8EC72C4265654B20B2EB6D37CC665A44</vt:lpwstr>
  </property>
  <property fmtid="{D5CDD505-2E9C-101B-9397-08002B2CF9AE}" pid="3" name="KSOProductBuildVer">
    <vt:lpwstr>1033-11.2.0.10323</vt:lpwstr>
  </property>
</Properties>
</file>